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6" r:id="rId1"/>
  </p:sldMasterIdLst>
  <p:notesMasterIdLst>
    <p:notesMasterId r:id="rId13"/>
  </p:notesMasterIdLst>
  <p:handoutMasterIdLst>
    <p:handoutMasterId r:id="rId14"/>
  </p:handoutMasterIdLst>
  <p:sldIdLst>
    <p:sldId id="743" r:id="rId2"/>
    <p:sldId id="751" r:id="rId3"/>
    <p:sldId id="753" r:id="rId4"/>
    <p:sldId id="807" r:id="rId5"/>
    <p:sldId id="800" r:id="rId6"/>
    <p:sldId id="808" r:id="rId7"/>
    <p:sldId id="801" r:id="rId8"/>
    <p:sldId id="811" r:id="rId9"/>
    <p:sldId id="809" r:id="rId10"/>
    <p:sldId id="810" r:id="rId11"/>
    <p:sldId id="798" r:id="rId12"/>
  </p:sldIdLst>
  <p:sldSz cx="10826750" cy="950436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5206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0412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15618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20824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526030" algn="l" defTabSz="1010412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3031236" algn="l" defTabSz="1010412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536442" algn="l" defTabSz="1010412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4041648" algn="l" defTabSz="1010412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94">
          <p15:clr>
            <a:srgbClr val="A4A3A4"/>
          </p15:clr>
        </p15:guide>
        <p15:guide id="2" pos="34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D28174"/>
    <a:srgbClr val="D60093"/>
    <a:srgbClr val="D1F0FF"/>
    <a:srgbClr val="8230F0"/>
    <a:srgbClr val="E4E4A4"/>
    <a:srgbClr val="F88F40"/>
    <a:srgbClr val="843C65"/>
    <a:srgbClr val="808000"/>
    <a:srgbClr val="E73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9143" autoAdjust="0"/>
  </p:normalViewPr>
  <p:slideViewPr>
    <p:cSldViewPr>
      <p:cViewPr varScale="1">
        <p:scale>
          <a:sx n="51" d="100"/>
          <a:sy n="51" d="100"/>
        </p:scale>
        <p:origin x="1398" y="84"/>
      </p:cViewPr>
      <p:guideLst>
        <p:guide orient="horz" pos="2994"/>
        <p:guide pos="34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72"/>
    </p:cViewPr>
  </p:sorterViewPr>
  <p:notesViewPr>
    <p:cSldViewPr>
      <p:cViewPr>
        <p:scale>
          <a:sx n="100" d="100"/>
          <a:sy n="100" d="100"/>
        </p:scale>
        <p:origin x="-72" y="648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9" tIns="46314" rIns="92629" bIns="46314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9" tIns="46314" rIns="92629" bIns="46314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9" tIns="46314" rIns="92629" bIns="46314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9" tIns="46314" rIns="92629" bIns="46314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pPr>
              <a:defRPr/>
            </a:pPr>
            <a:fld id="{1386457A-F68D-47EE-B438-D7FEDD86EEA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97409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9" tIns="46314" rIns="92629" bIns="46314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9" tIns="46314" rIns="92629" bIns="46314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19238" y="696913"/>
            <a:ext cx="397192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7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9" tIns="46314" rIns="92629" bIns="463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9" tIns="46314" rIns="92629" bIns="46314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9" tIns="46314" rIns="92629" bIns="46314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pPr>
              <a:defRPr/>
            </a:pPr>
            <a:fld id="{20295082-BFB6-4BCA-ABDD-8C8CDE28845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26002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520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041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1561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2082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526030" algn="l" defTabSz="1010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31236" algn="l" defTabSz="1010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36442" algn="l" defTabSz="1010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41648" algn="l" defTabSz="1010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31562" y="1900874"/>
            <a:ext cx="9296569" cy="2534497"/>
          </a:xfrm>
          <a:ln>
            <a:noFill/>
          </a:ln>
        </p:spPr>
        <p:txBody>
          <a:bodyPr vert="horz" tIns="0" rIns="2020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31561" y="4474364"/>
            <a:ext cx="9300178" cy="2428893"/>
          </a:xfrm>
        </p:spPr>
        <p:txBody>
          <a:bodyPr lIns="0" rIns="20208"/>
          <a:lstStyle>
            <a:lvl1pPr marL="0" marR="50521" indent="0" algn="r">
              <a:buNone/>
              <a:defRPr>
                <a:solidFill>
                  <a:schemeClr val="tx1"/>
                </a:solidFill>
              </a:defRPr>
            </a:lvl1pPr>
            <a:lvl2pPr marL="505206" indent="0" algn="ctr">
              <a:buNone/>
            </a:lvl2pPr>
            <a:lvl3pPr marL="1010412" indent="0" algn="ctr">
              <a:buNone/>
            </a:lvl3pPr>
            <a:lvl4pPr marL="1515618" indent="0" algn="ctr">
              <a:buNone/>
            </a:lvl4pPr>
            <a:lvl5pPr marL="2020824" indent="0" algn="ctr">
              <a:buNone/>
            </a:lvl5pPr>
            <a:lvl6pPr marL="2526030" indent="0" algn="ctr">
              <a:buNone/>
            </a:lvl6pPr>
            <a:lvl7pPr marL="3031236" indent="0" algn="ctr">
              <a:buNone/>
            </a:lvl7pPr>
            <a:lvl8pPr marL="3536442" indent="0" algn="ctr">
              <a:buNone/>
            </a:lvl8pPr>
            <a:lvl9pPr marL="4041648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983C8-E39E-4481-A8A8-A14ACE72D27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E375F-A44C-44BF-ACB2-B05E3FC364E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9395" y="1267252"/>
            <a:ext cx="2436019" cy="7222877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1267252"/>
            <a:ext cx="7127610" cy="7222877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07E47-AFCD-4550-804D-CF3985CD907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BB831-A978-471F-BE9A-FB81CD8FC13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951" y="2532701"/>
            <a:ext cx="9202738" cy="1888200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51" y="4456203"/>
            <a:ext cx="9202738" cy="2092279"/>
          </a:xfrm>
        </p:spPr>
        <p:txBody>
          <a:bodyPr lIns="50521" rIns="50521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0D8DF-0999-497D-B555-5AC283609D4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975781"/>
            <a:ext cx="9744075" cy="1584061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38" y="2661008"/>
            <a:ext cx="4781815" cy="6146155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3599" y="2661008"/>
            <a:ext cx="4781815" cy="6146155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15FBF-AF20-41E3-AAD3-66B989AF5C7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975781"/>
            <a:ext cx="9744075" cy="1584061"/>
          </a:xfrm>
        </p:spPr>
        <p:txBody>
          <a:bodyPr tIns="50521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9" y="2571150"/>
            <a:ext cx="4783695" cy="913783"/>
          </a:xfrm>
        </p:spPr>
        <p:txBody>
          <a:bodyPr lIns="50521" tIns="0" rIns="50521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499840" y="2577403"/>
            <a:ext cx="4785574" cy="907534"/>
          </a:xfrm>
        </p:spPr>
        <p:txBody>
          <a:bodyPr lIns="50521" tIns="0" rIns="50521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41339" y="3484932"/>
            <a:ext cx="4783695" cy="5329707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99840" y="3484932"/>
            <a:ext cx="4785574" cy="5329707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DCBAA-C2BA-43DC-9D9F-C15B04CC333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586" y="2669149"/>
            <a:ext cx="9834298" cy="1584061"/>
          </a:xfrm>
        </p:spPr>
        <p:txBody>
          <a:bodyPr vert="horz" tIns="5052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9A918-96E3-430A-8EA6-D3A41AB35CB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615" y="8136557"/>
            <a:ext cx="2664296" cy="1265715"/>
          </a:xfrm>
          <a:prstGeom prst="rect">
            <a:avLst/>
          </a:prstGeom>
        </p:spPr>
      </p:pic>
      <p:pic>
        <p:nvPicPr>
          <p:cNvPr id="6" name="0 Imagen"/>
          <p:cNvPicPr/>
          <p:nvPr userDrawn="1"/>
        </p:nvPicPr>
        <p:blipFill>
          <a:blip r:embed="rId3"/>
          <a:stretch/>
        </p:blipFill>
        <p:spPr>
          <a:xfrm rot="16200000">
            <a:off x="-191115" y="6758433"/>
            <a:ext cx="2446110" cy="88620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06" y="712830"/>
            <a:ext cx="3248025" cy="1610462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006" y="2323289"/>
            <a:ext cx="3248025" cy="6336242"/>
          </a:xfrm>
        </p:spPr>
        <p:txBody>
          <a:bodyPr lIns="20208" rIns="20208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232960" y="2323289"/>
            <a:ext cx="6052454" cy="6336242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7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EEC60-F263-4DDF-BB08-841E59FB7F5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79" y="-19504"/>
            <a:ext cx="5254593" cy="2276827"/>
          </a:xfrm>
          <a:prstGeom prst="rect">
            <a:avLst/>
          </a:prstGeom>
        </p:spPr>
      </p:pic>
      <p:sp>
        <p:nvSpPr>
          <p:cNvPr id="9" name="Snip and Round Single Corner Rectangle 8"/>
          <p:cNvSpPr/>
          <p:nvPr/>
        </p:nvSpPr>
        <p:spPr>
          <a:xfrm rot="420000" flipV="1">
            <a:off x="3748341" y="2718377"/>
            <a:ext cx="6225381" cy="5702618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041" tIns="50521" rIns="101041" bIns="5052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9477120" y="7427997"/>
            <a:ext cx="184055" cy="21543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041" tIns="50521" rIns="101041" bIns="5052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3" y="2536356"/>
            <a:ext cx="2620074" cy="2193322"/>
          </a:xfrm>
        </p:spPr>
        <p:txBody>
          <a:bodyPr vert="horz" lIns="50521" tIns="50521" rIns="50521" bIns="50521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786" y="4825535"/>
            <a:ext cx="2616465" cy="3020275"/>
          </a:xfrm>
        </p:spPr>
        <p:txBody>
          <a:bodyPr lIns="70729" rIns="50521" bIns="50521" anchor="t"/>
          <a:lstStyle>
            <a:lvl1pPr marL="0" indent="0" algn="l">
              <a:spcBef>
                <a:spcPts val="276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563630" y="8809139"/>
            <a:ext cx="721783" cy="506019"/>
          </a:xfrm>
        </p:spPr>
        <p:txBody>
          <a:bodyPr/>
          <a:lstStyle/>
          <a:p>
            <a:pPr>
              <a:defRPr/>
            </a:pPr>
            <a:fld id="{67C946D9-E4C5-4ABE-B89B-F96138EDFDE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127277" y="2845103"/>
            <a:ext cx="5467509" cy="544916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1278" y="8061108"/>
            <a:ext cx="10849305" cy="144325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041" tIns="50521" rIns="101041" bIns="5052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187820" y="8619933"/>
            <a:ext cx="5638933" cy="88443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041" tIns="50521" rIns="101041" bIns="5052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83066" y="2369767"/>
            <a:ext cx="9744075" cy="1584061"/>
          </a:xfrm>
          <a:prstGeom prst="rect">
            <a:avLst/>
          </a:prstGeom>
        </p:spPr>
        <p:txBody>
          <a:bodyPr vert="horz" lIns="0" tIns="50521" rIns="0" bIns="0" anchor="b">
            <a:normAutofit/>
          </a:bodyPr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83068" y="4053621"/>
            <a:ext cx="9902346" cy="4711514"/>
          </a:xfrm>
          <a:prstGeom prst="rect">
            <a:avLst/>
          </a:prstGeom>
        </p:spPr>
        <p:txBody>
          <a:bodyPr vert="horz" lIns="101041" tIns="50521" rIns="101041" bIns="50521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41337" y="8809139"/>
            <a:ext cx="2526242" cy="506019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57802" y="8809139"/>
            <a:ext cx="3969808" cy="506019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383184" y="8809139"/>
            <a:ext cx="902229" cy="50601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A615ABC-A497-4FF7-94BA-B7D0AE72609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-51032" r="-90" b="51032"/>
          <a:stretch/>
        </p:blipFill>
        <p:spPr>
          <a:xfrm>
            <a:off x="3589" y="-1008459"/>
            <a:ext cx="10823162" cy="19709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5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3124" indent="-30312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7288" indent="-272811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10412" indent="-272811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13536" indent="-23239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659" indent="-23239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783" indent="-23239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21865" indent="-20208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24989" indent="-202082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28112" indent="-20208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52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0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56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208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260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312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364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41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redsaludpaz@g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redsaludpaz.org/sp/pags/index.cf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1164903" y="791741"/>
            <a:ext cx="9505057" cy="10801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5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es-ES" sz="20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Encuentro de Centros de Pensamiento de la Escuela Permanente de Pensamiento. Vicerrectoría de Investigación, Universidad Nacional de Colombia</a:t>
            </a:r>
            <a:endParaRPr lang="es-CO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1164903" y="3240013"/>
            <a:ext cx="9001000" cy="518457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03124" indent="-30312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7288" indent="-272811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412" indent="-272811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3536" indent="-23239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659" indent="-23239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783" indent="-23239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865" indent="-202082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24989" indent="-202082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8112" indent="-202082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CO" sz="4529" i="1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Red </a:t>
            </a:r>
            <a:r>
              <a:rPr lang="es-CO" sz="4529" i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Salud Paz </a:t>
            </a:r>
            <a:r>
              <a:rPr lang="es-CO" sz="4529" i="1" dirty="0" err="1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Unal</a:t>
            </a:r>
            <a:r>
              <a:rPr lang="es-CO" sz="4529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: logros, dificultades </a:t>
            </a:r>
            <a:r>
              <a:rPr lang="es-CO" sz="4529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y propuestas</a:t>
            </a:r>
            <a:endParaRPr lang="es-CO" sz="2131" dirty="0" smtClean="0">
              <a:latin typeface="Bookman Old Style" panose="020506040505050202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</a:pPr>
            <a:endParaRPr lang="es-CO" sz="2131" dirty="0" smtClean="0">
              <a:latin typeface="Bookman Old Style" panose="020506040505050202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</a:pPr>
            <a:endParaRPr lang="es-CO" sz="2131" dirty="0" smtClean="0">
              <a:latin typeface="Bookman Old Style" panose="020506040505050202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</a:pPr>
            <a:endParaRPr lang="es-CO" sz="2131" dirty="0" smtClean="0">
              <a:latin typeface="Bookman Old Style" panose="020506040505050202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</a:pPr>
            <a:r>
              <a:rPr lang="es-CO" sz="2930" dirty="0" smtClean="0">
                <a:latin typeface="Bookman Old Style" panose="02050604050505020204" pitchFamily="18" charset="0"/>
              </a:rPr>
              <a:t>Mario Hernández Álvarez</a:t>
            </a: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</a:pPr>
            <a:r>
              <a:rPr lang="es-CO" sz="2575" dirty="0" smtClean="0">
                <a:latin typeface="Bookman Old Style" panose="02050604050505020204" pitchFamily="18" charset="0"/>
              </a:rPr>
              <a:t>Médico, Doctor en Historia</a:t>
            </a: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</a:pPr>
            <a:r>
              <a:rPr lang="es-CO" sz="2575" dirty="0" smtClean="0">
                <a:latin typeface="Bookman Old Style" panose="02050604050505020204" pitchFamily="18" charset="0"/>
              </a:rPr>
              <a:t>Profesor Asociado</a:t>
            </a: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</a:pPr>
            <a:r>
              <a:rPr lang="es-CO" sz="2575" dirty="0" smtClean="0">
                <a:latin typeface="Bookman Old Style" panose="02050604050505020204" pitchFamily="18" charset="0"/>
              </a:rPr>
              <a:t>Departamento de Salud Pública</a:t>
            </a: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</a:pPr>
            <a:r>
              <a:rPr lang="es-CO" sz="2575" dirty="0" smtClean="0">
                <a:latin typeface="Bookman Old Style" panose="02050604050505020204" pitchFamily="18" charset="0"/>
              </a:rPr>
              <a:t>Facultad de Medicina</a:t>
            </a: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</a:pPr>
            <a:r>
              <a:rPr lang="es-CO" sz="2575" dirty="0" smtClean="0">
                <a:latin typeface="Bookman Old Style" panose="02050604050505020204" pitchFamily="18" charset="0"/>
              </a:rPr>
              <a:t>Coordinador del Doctorado </a:t>
            </a:r>
            <a:r>
              <a:rPr lang="es-CO" sz="2575" dirty="0" err="1" smtClean="0">
                <a:latin typeface="Bookman Old Style" panose="02050604050505020204" pitchFamily="18" charset="0"/>
              </a:rPr>
              <a:t>Interfacultades</a:t>
            </a:r>
            <a:r>
              <a:rPr lang="es-CO" sz="2575" dirty="0" smtClean="0">
                <a:latin typeface="Bookman Old Style" panose="02050604050505020204" pitchFamily="18" charset="0"/>
              </a:rPr>
              <a:t> en Salud Pública</a:t>
            </a: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</a:pPr>
            <a:r>
              <a:rPr lang="es-CO" sz="2575" dirty="0" smtClean="0">
                <a:latin typeface="Bookman Old Style" panose="02050604050505020204" pitchFamily="18" charset="0"/>
              </a:rPr>
              <a:t>Universidad Nacional de Colombia</a:t>
            </a:r>
            <a:endParaRPr lang="es-CO" sz="2575" dirty="0">
              <a:latin typeface="Bookman Old Style" panose="0205060405050502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263" y="2375917"/>
            <a:ext cx="1816765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344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524943" y="935757"/>
            <a:ext cx="8818222" cy="94225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5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3200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¿Qué proponemos?</a:t>
            </a:r>
            <a:endParaRPr lang="es-ES" sz="3200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1524943" y="2159893"/>
            <a:ext cx="5688632" cy="6546579"/>
          </a:xfrm>
          <a:prstGeom prst="rect">
            <a:avLst/>
          </a:prstGeom>
        </p:spPr>
        <p:txBody>
          <a:bodyPr>
            <a:normAutofit/>
          </a:bodyPr>
          <a:lstStyle>
            <a:lvl1pPr marL="303124" indent="-30312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7288" indent="-272811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412" indent="-272811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3536" indent="-23239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659" indent="-23239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783" indent="-23239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865" indent="-202082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24989" indent="-202082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8112" indent="-202082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es-CO" sz="2400" dirty="0" smtClean="0">
                <a:latin typeface="Bookman Old Style" panose="02050604050505020204" pitchFamily="18" charset="0"/>
              </a:rPr>
              <a:t>Estabilizar recursos para equipo básico de funcionamiento (secretaría técnica y estrategia de comunicación).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es-CO" sz="2400" dirty="0" smtClean="0">
                <a:latin typeface="Bookman Old Style" panose="02050604050505020204" pitchFamily="18" charset="0"/>
              </a:rPr>
              <a:t>Fortalecer los CP:</a:t>
            </a:r>
          </a:p>
          <a:p>
            <a:pPr lvl="1" fontAlgn="auto">
              <a:spcBef>
                <a:spcPts val="600"/>
              </a:spcBef>
              <a:spcAft>
                <a:spcPts val="600"/>
              </a:spcAft>
            </a:pPr>
            <a:r>
              <a:rPr lang="es-CO" sz="2200" dirty="0" smtClean="0">
                <a:latin typeface="Bookman Old Style" panose="02050604050505020204" pitchFamily="18" charset="0"/>
              </a:rPr>
              <a:t>¿Integrar los CP en unos pocos por áreas y líneas de trabajo?</a:t>
            </a:r>
          </a:p>
          <a:p>
            <a:pPr lvl="1" fontAlgn="auto">
              <a:spcBef>
                <a:spcPts val="600"/>
              </a:spcBef>
              <a:spcAft>
                <a:spcPts val="600"/>
              </a:spcAft>
            </a:pPr>
            <a:r>
              <a:rPr lang="es-CO" sz="2200" dirty="0" smtClean="0">
                <a:latin typeface="Bookman Old Style" panose="02050604050505020204" pitchFamily="18" charset="0"/>
              </a:rPr>
              <a:t>¿Trabajo en redes temáticas?</a:t>
            </a:r>
          </a:p>
          <a:p>
            <a:pPr lvl="1" fontAlgn="auto">
              <a:spcBef>
                <a:spcPts val="600"/>
              </a:spcBef>
              <a:spcAft>
                <a:spcPts val="600"/>
              </a:spcAft>
            </a:pPr>
            <a:r>
              <a:rPr lang="es-CO" sz="2200" dirty="0" smtClean="0">
                <a:latin typeface="Bookman Old Style" panose="02050604050505020204" pitchFamily="18" charset="0"/>
              </a:rPr>
              <a:t>¿Línea editorial de </a:t>
            </a:r>
            <a:r>
              <a:rPr lang="es-CO" sz="2200" i="1" dirty="0" err="1" smtClean="0">
                <a:latin typeface="Bookman Old Style" panose="02050604050505020204" pitchFamily="18" charset="0"/>
              </a:rPr>
              <a:t>Policy</a:t>
            </a:r>
            <a:r>
              <a:rPr lang="es-CO" sz="2200" i="1" dirty="0" smtClean="0">
                <a:latin typeface="Bookman Old Style" panose="02050604050505020204" pitchFamily="18" charset="0"/>
              </a:rPr>
              <a:t> </a:t>
            </a:r>
            <a:r>
              <a:rPr lang="es-CO" sz="2200" i="1" dirty="0" err="1" smtClean="0">
                <a:latin typeface="Bookman Old Style" panose="02050604050505020204" pitchFamily="18" charset="0"/>
              </a:rPr>
              <a:t>Briefs</a:t>
            </a:r>
            <a:r>
              <a:rPr lang="es-CO" sz="2200" i="1" dirty="0" smtClean="0">
                <a:latin typeface="Bookman Old Style" panose="02050604050505020204" pitchFamily="18" charset="0"/>
              </a:rPr>
              <a:t>?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es-CO" sz="2400" dirty="0" smtClean="0">
                <a:latin typeface="Bookman Old Style" panose="02050604050505020204" pitchFamily="18" charset="0"/>
              </a:rPr>
              <a:t>Gestión institucional de recursos externos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es-CO" sz="2400" dirty="0" smtClean="0">
                <a:latin typeface="Bookman Old Style" panose="02050604050505020204" pitchFamily="18" charset="0"/>
              </a:rPr>
              <a:t>Flujo rápido de recursos para acciones coyunturales (focos, eventos, </a:t>
            </a:r>
            <a:r>
              <a:rPr lang="es-CO" sz="2400" dirty="0" smtClean="0">
                <a:latin typeface="Bookman Old Style" panose="02050604050505020204" pitchFamily="18" charset="0"/>
              </a:rPr>
              <a:t>publicaciones, etc.)</a:t>
            </a:r>
            <a:endParaRPr lang="es-CO" sz="2400" dirty="0" smtClean="0">
              <a:latin typeface="Bookman Old Style" panose="02050604050505020204" pitchFamily="18" charset="0"/>
            </a:endParaRPr>
          </a:p>
          <a:p>
            <a:pPr lvl="1" fontAlgn="auto">
              <a:spcBef>
                <a:spcPts val="600"/>
              </a:spcBef>
              <a:spcAft>
                <a:spcPts val="600"/>
              </a:spcAft>
            </a:pPr>
            <a:endParaRPr lang="es-CO" sz="2200" dirty="0" smtClean="0">
              <a:latin typeface="Bookman Old Style" panose="020506040505050202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751" y="1007765"/>
            <a:ext cx="1816765" cy="7254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575" y="2447925"/>
            <a:ext cx="361317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9679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40967" y="5184229"/>
            <a:ext cx="73715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 smtClean="0">
                <a:solidFill>
                  <a:schemeClr val="accent1"/>
                </a:solidFill>
              </a:rPr>
              <a:t>Gracias</a:t>
            </a:r>
          </a:p>
          <a:p>
            <a:pPr algn="ctr"/>
            <a:endParaRPr lang="es-CO" sz="4000" dirty="0">
              <a:solidFill>
                <a:schemeClr val="accent1"/>
              </a:solidFill>
            </a:endParaRPr>
          </a:p>
          <a:p>
            <a:pPr algn="ctr"/>
            <a:r>
              <a:rPr lang="es-CO" sz="3200" dirty="0" smtClean="0">
                <a:solidFill>
                  <a:schemeClr val="accent1"/>
                </a:solidFill>
                <a:hlinkClick r:id="rId2"/>
              </a:rPr>
              <a:t>redsaludpaz@gmail.com</a:t>
            </a:r>
            <a:endParaRPr lang="es-CO" sz="3200" dirty="0" smtClean="0">
              <a:solidFill>
                <a:schemeClr val="accent1"/>
              </a:solidFill>
            </a:endParaRPr>
          </a:p>
          <a:p>
            <a:pPr algn="ctr"/>
            <a:r>
              <a:rPr lang="es-CO" sz="3200" dirty="0" smtClean="0">
                <a:solidFill>
                  <a:schemeClr val="accent1"/>
                </a:solidFill>
              </a:rPr>
              <a:t>mehernandeza@unal.edu.co</a:t>
            </a:r>
          </a:p>
          <a:p>
            <a:pPr algn="ctr"/>
            <a:r>
              <a:rPr lang="es-CO" sz="3200" dirty="0" smtClean="0">
                <a:solidFill>
                  <a:schemeClr val="accent1"/>
                </a:solidFill>
              </a:rPr>
              <a:t>docisp_bog@unal.edu.co</a:t>
            </a:r>
            <a:endParaRPr lang="es-CO" sz="3200" dirty="0">
              <a:solidFill>
                <a:schemeClr val="accent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38328" y="3960093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>
                <a:solidFill>
                  <a:srgbClr val="FF0000"/>
                </a:solidFill>
              </a:rPr>
              <a:t>Necesitamos otra perspectiva de territorio para construir paz y salud</a:t>
            </a:r>
            <a:endParaRPr lang="es-CO" sz="3200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991" y="1050728"/>
            <a:ext cx="6840760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726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96951" y="1223789"/>
            <a:ext cx="6781342" cy="68814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5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MX" sz="3200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Contenido</a:t>
            </a:r>
            <a:endParaRPr lang="es-ES" sz="3200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96334" y="2519933"/>
            <a:ext cx="5577281" cy="4320480"/>
          </a:xfrm>
          <a:prstGeom prst="rect">
            <a:avLst/>
          </a:prstGeom>
        </p:spPr>
        <p:txBody>
          <a:bodyPr>
            <a:normAutofit/>
          </a:bodyPr>
          <a:lstStyle>
            <a:lvl1pPr marL="303124" indent="-30312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7288" indent="-272811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412" indent="-272811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3536" indent="-23239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659" indent="-23239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783" indent="-23239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865" indent="-202082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24989" indent="-202082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8112" indent="-202082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712" fontAlgn="auto">
              <a:spcBef>
                <a:spcPts val="1066"/>
              </a:spcBef>
              <a:spcAft>
                <a:spcPts val="1598"/>
              </a:spcAft>
              <a:defRPr/>
            </a:pPr>
            <a:r>
              <a:rPr lang="es-ES" sz="3000" dirty="0" smtClean="0">
                <a:latin typeface="Bookman Old Style" panose="02050604050505020204" pitchFamily="18" charset="0"/>
              </a:rPr>
              <a:t>¿Qué nos propusimos?</a:t>
            </a:r>
          </a:p>
          <a:p>
            <a:pPr marL="287712" fontAlgn="auto">
              <a:spcBef>
                <a:spcPts val="1066"/>
              </a:spcBef>
              <a:spcAft>
                <a:spcPts val="1598"/>
              </a:spcAft>
              <a:defRPr/>
            </a:pPr>
            <a:r>
              <a:rPr lang="es-ES" sz="3000" dirty="0" smtClean="0">
                <a:latin typeface="Bookman Old Style" panose="02050604050505020204" pitchFamily="18" charset="0"/>
              </a:rPr>
              <a:t>¿Qué hemos logrado?</a:t>
            </a:r>
          </a:p>
          <a:p>
            <a:pPr marL="287712" fontAlgn="auto">
              <a:spcBef>
                <a:spcPts val="1066"/>
              </a:spcBef>
              <a:spcAft>
                <a:spcPts val="1598"/>
              </a:spcAft>
              <a:defRPr/>
            </a:pPr>
            <a:r>
              <a:rPr lang="es-ES" sz="3000" dirty="0" smtClean="0">
                <a:latin typeface="Bookman Old Style" panose="02050604050505020204" pitchFamily="18" charset="0"/>
              </a:rPr>
              <a:t>¿Qué no hemos logrado?</a:t>
            </a:r>
          </a:p>
          <a:p>
            <a:pPr marL="287712" fontAlgn="auto">
              <a:spcBef>
                <a:spcPts val="1066"/>
              </a:spcBef>
              <a:spcAft>
                <a:spcPts val="1598"/>
              </a:spcAft>
              <a:defRPr/>
            </a:pPr>
            <a:r>
              <a:rPr lang="es-ES" sz="3000" dirty="0" smtClean="0">
                <a:latin typeface="Bookman Old Style" panose="02050604050505020204" pitchFamily="18" charset="0"/>
              </a:rPr>
              <a:t>¿Qué proponemos?</a:t>
            </a:r>
            <a:endParaRPr lang="es-ES" sz="1776" dirty="0" smtClean="0">
              <a:latin typeface="Bookman Old Style" panose="02050604050505020204" pitchFamily="18" charset="0"/>
            </a:endParaRPr>
          </a:p>
          <a:p>
            <a:pPr marL="287712" fontAlgn="auto">
              <a:spcBef>
                <a:spcPts val="1066"/>
              </a:spcBef>
              <a:spcAft>
                <a:spcPts val="1598"/>
              </a:spcAft>
              <a:defRPr/>
            </a:pPr>
            <a:endParaRPr lang="es-ES" sz="2131" dirty="0">
              <a:latin typeface="Bookman Old Style" panose="0205060405050502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751" y="1007765"/>
            <a:ext cx="1816765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6177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524943" y="1151781"/>
            <a:ext cx="8818222" cy="94225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5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3200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¿Qué nos propusimos?</a:t>
            </a:r>
            <a:endParaRPr lang="es-ES" sz="3200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1236911" y="2094034"/>
            <a:ext cx="6480720" cy="6546579"/>
          </a:xfrm>
          <a:prstGeom prst="rect">
            <a:avLst/>
          </a:prstGeom>
        </p:spPr>
        <p:txBody>
          <a:bodyPr>
            <a:normAutofit/>
          </a:bodyPr>
          <a:lstStyle>
            <a:lvl1pPr marL="303124" indent="-30312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7288" indent="-272811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412" indent="-272811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3536" indent="-23239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659" indent="-23239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783" indent="-23239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865" indent="-202082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24989" indent="-202082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8112" indent="-202082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1200"/>
              </a:spcBef>
              <a:spcAft>
                <a:spcPts val="600"/>
              </a:spcAft>
            </a:pPr>
            <a:r>
              <a:rPr lang="es-CO" sz="2400" dirty="0" smtClean="0">
                <a:latin typeface="Bookman Old Style" panose="02050604050505020204" pitchFamily="18" charset="0"/>
              </a:rPr>
              <a:t>Por solicitud del CNR se conformó la Red de Universidades y Organizaciones Sociales en Salud para la Paz </a:t>
            </a:r>
            <a:r>
              <a:rPr lang="es-CO" sz="2400" i="1" dirty="0" smtClean="0">
                <a:latin typeface="Bookman Old Style" panose="02050604050505020204" pitchFamily="18" charset="0"/>
              </a:rPr>
              <a:t>Red </a:t>
            </a:r>
            <a:r>
              <a:rPr lang="es-CO" sz="2400" i="1" dirty="0" err="1" smtClean="0">
                <a:latin typeface="Bookman Old Style" panose="02050604050505020204" pitchFamily="18" charset="0"/>
              </a:rPr>
              <a:t>SaludPaz</a:t>
            </a:r>
            <a:r>
              <a:rPr lang="es-CO" sz="2400" dirty="0" smtClean="0">
                <a:latin typeface="Bookman Old Style" panose="02050604050505020204" pitchFamily="18" charset="0"/>
              </a:rPr>
              <a:t>, desde mayo de 2017.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</a:pPr>
            <a:r>
              <a:rPr lang="es-CO" sz="2400" dirty="0" smtClean="0">
                <a:latin typeface="Bookman Old Style" panose="02050604050505020204" pitchFamily="18" charset="0"/>
              </a:rPr>
              <a:t>El proyecto </a:t>
            </a:r>
            <a:r>
              <a:rPr lang="es-CO" sz="2400" i="1" dirty="0" smtClean="0">
                <a:latin typeface="Bookman Old Style" panose="02050604050505020204" pitchFamily="18" charset="0"/>
              </a:rPr>
              <a:t>Red </a:t>
            </a:r>
            <a:r>
              <a:rPr lang="es-CO" sz="2400" i="1" dirty="0" err="1" smtClean="0">
                <a:latin typeface="Bookman Old Style" panose="02050604050505020204" pitchFamily="18" charset="0"/>
              </a:rPr>
              <a:t>SaludPaz</a:t>
            </a:r>
            <a:r>
              <a:rPr lang="es-CO" sz="2400" i="1" dirty="0" smtClean="0">
                <a:latin typeface="Bookman Old Style" panose="02050604050505020204" pitchFamily="18" charset="0"/>
              </a:rPr>
              <a:t> </a:t>
            </a:r>
            <a:r>
              <a:rPr lang="es-CO" sz="2400" i="1" dirty="0" err="1" smtClean="0">
                <a:latin typeface="Bookman Old Style" panose="02050604050505020204" pitchFamily="18" charset="0"/>
              </a:rPr>
              <a:t>Unal</a:t>
            </a:r>
            <a:r>
              <a:rPr lang="es-CO" sz="2400" dirty="0" smtClean="0">
                <a:latin typeface="Bookman Old Style" panose="02050604050505020204" pitchFamily="18" charset="0"/>
              </a:rPr>
              <a:t> es uno de los centros de pensamiento de la Escuela Permanente de Pensamiento Universitarios (EPPU) de la Vicerrectoría de Investigación de la Universidad Nacional de Colombia.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</a:pPr>
            <a:r>
              <a:rPr lang="es-CO" sz="2400" dirty="0" smtClean="0">
                <a:latin typeface="Bookman Old Style" panose="02050604050505020204" pitchFamily="18" charset="0"/>
              </a:rPr>
              <a:t>La Red </a:t>
            </a:r>
            <a:r>
              <a:rPr lang="es-CO" sz="2400" dirty="0" err="1" smtClean="0">
                <a:latin typeface="Bookman Old Style" panose="02050604050505020204" pitchFamily="18" charset="0"/>
              </a:rPr>
              <a:t>SaludPaz</a:t>
            </a:r>
            <a:r>
              <a:rPr lang="es-CO" sz="2400" dirty="0" smtClean="0">
                <a:latin typeface="Bookman Old Style" panose="02050604050505020204" pitchFamily="18" charset="0"/>
              </a:rPr>
              <a:t> </a:t>
            </a:r>
            <a:r>
              <a:rPr lang="es-CO" sz="2400" dirty="0" err="1" smtClean="0">
                <a:latin typeface="Bookman Old Style" panose="02050604050505020204" pitchFamily="18" charset="0"/>
              </a:rPr>
              <a:t>Unal</a:t>
            </a:r>
            <a:r>
              <a:rPr lang="es-CO" sz="2400" dirty="0" smtClean="0">
                <a:latin typeface="Bookman Old Style" panose="02050604050505020204" pitchFamily="18" charset="0"/>
              </a:rPr>
              <a:t> contribuye al análisis de los Planes Nacionales para la Reforma Rural Integral (PNRRI) como aporte al proceso de implementación del AF Gobierno-FARC-EP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603" y="2335064"/>
            <a:ext cx="2780017" cy="11095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631" y="4145855"/>
            <a:ext cx="2669962" cy="323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6336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524943" y="1151781"/>
            <a:ext cx="8818222" cy="94225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5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3200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¿Qué nos propusimos?</a:t>
            </a:r>
            <a:endParaRPr lang="es-ES" sz="3200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1530213" y="2519933"/>
            <a:ext cx="6480720" cy="5466459"/>
          </a:xfrm>
          <a:prstGeom prst="rect">
            <a:avLst/>
          </a:prstGeom>
        </p:spPr>
        <p:txBody>
          <a:bodyPr>
            <a:normAutofit/>
          </a:bodyPr>
          <a:lstStyle>
            <a:lvl1pPr marL="303124" indent="-30312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7288" indent="-272811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412" indent="-272811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3536" indent="-23239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659" indent="-23239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783" indent="-23239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865" indent="-202082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24989" indent="-202082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8112" indent="-202082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/>
              <a:t>Construir propuestas de política pública para la realización de los compromisos definidos en el punto 1.3 del Acuerdo Final denominado </a:t>
            </a:r>
            <a:r>
              <a:rPr lang="es-ES" sz="2400" dirty="0" smtClean="0"/>
              <a:t>Planes Nacionales </a:t>
            </a:r>
            <a:r>
              <a:rPr lang="es-ES" sz="2400" dirty="0"/>
              <a:t>para la Reforma Rural Integral (</a:t>
            </a:r>
            <a:r>
              <a:rPr lang="es-ES" sz="2400" dirty="0" smtClean="0"/>
              <a:t>PNRRI), con </a:t>
            </a:r>
            <a:r>
              <a:rPr lang="es-ES" sz="2400" dirty="0"/>
              <a:t>base en las experiencias acumuladas por los miembros de la Red </a:t>
            </a:r>
            <a:r>
              <a:rPr lang="es-ES" sz="2400" dirty="0" err="1"/>
              <a:t>Saludpaz</a:t>
            </a:r>
            <a:r>
              <a:rPr lang="es-ES" sz="2400" dirty="0"/>
              <a:t> y </a:t>
            </a:r>
            <a:r>
              <a:rPr lang="es-ES" sz="2400" dirty="0" smtClean="0"/>
              <a:t>actores sociales </a:t>
            </a:r>
            <a:r>
              <a:rPr lang="es-ES" sz="2400" dirty="0"/>
              <a:t>e institucionales vinculados a los </a:t>
            </a:r>
            <a:r>
              <a:rPr lang="es-ES" sz="2400" dirty="0" smtClean="0"/>
              <a:t>170 municipios </a:t>
            </a:r>
            <a:r>
              <a:rPr lang="es-ES" sz="2400" dirty="0"/>
              <a:t>priorizados para el </a:t>
            </a:r>
            <a:r>
              <a:rPr lang="es-ES" sz="2400" dirty="0" err="1"/>
              <a:t>posacuerdo</a:t>
            </a:r>
            <a:r>
              <a:rPr lang="es-ES" sz="2400" dirty="0"/>
              <a:t> y las 16 zonas de los Programas Desarrollo con </a:t>
            </a:r>
            <a:r>
              <a:rPr lang="es-ES" sz="2400" dirty="0" smtClean="0"/>
              <a:t>Enfoque </a:t>
            </a:r>
            <a:r>
              <a:rPr lang="es-CO" sz="2400" dirty="0" smtClean="0"/>
              <a:t>Territorial </a:t>
            </a:r>
            <a:r>
              <a:rPr lang="es-CO" sz="2400" dirty="0"/>
              <a:t>(PDET), de manera colectiva y </a:t>
            </a:r>
            <a:r>
              <a:rPr lang="es-CO" sz="2400" dirty="0" smtClean="0"/>
              <a:t>participativa.</a:t>
            </a:r>
            <a:endParaRPr lang="es-CO" sz="2400" dirty="0" smtClean="0">
              <a:latin typeface="Bookman Old Style" panose="0205060405050502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735" y="980063"/>
            <a:ext cx="1996324" cy="79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9960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524943" y="935757"/>
            <a:ext cx="8818222" cy="94225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5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87712" fontAlgn="auto">
              <a:spcBef>
                <a:spcPts val="1066"/>
              </a:spcBef>
              <a:spcAft>
                <a:spcPts val="1598"/>
              </a:spcAft>
              <a:defRPr/>
            </a:pPr>
            <a:r>
              <a:rPr lang="es-ES" sz="3200" dirty="0">
                <a:latin typeface="Bookman Old Style" panose="02050604050505020204" pitchFamily="18" charset="0"/>
              </a:rPr>
              <a:t>¿Qué hemos logrado?</a:t>
            </a: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1308919" y="1897948"/>
            <a:ext cx="5976663" cy="6382625"/>
          </a:xfrm>
          <a:prstGeom prst="rect">
            <a:avLst/>
          </a:prstGeom>
        </p:spPr>
        <p:txBody>
          <a:bodyPr>
            <a:normAutofit/>
          </a:bodyPr>
          <a:lstStyle>
            <a:lvl1pPr marL="303124" indent="-30312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7288" indent="-272811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412" indent="-272811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3536" indent="-23239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659" indent="-23239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783" indent="-23239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865" indent="-202082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24989" indent="-202082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8112" indent="-202082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1200"/>
              </a:spcBef>
              <a:spcAft>
                <a:spcPts val="1200"/>
              </a:spcAft>
            </a:pPr>
            <a:r>
              <a:rPr lang="es-CO" sz="2400" dirty="0">
                <a:latin typeface="Bookman Old Style" panose="02050604050505020204" pitchFamily="18" charset="0"/>
              </a:rPr>
              <a:t>S</a:t>
            </a:r>
            <a:r>
              <a:rPr lang="es-CO" sz="2400" dirty="0" smtClean="0">
                <a:latin typeface="Bookman Old Style" panose="02050604050505020204" pitchFamily="18" charset="0"/>
              </a:rPr>
              <a:t>e realizaron seis encuentros regionales con universidades, organizaciones sociales y excombatientes </a:t>
            </a:r>
            <a:r>
              <a:rPr lang="es-CO" sz="2400" dirty="0">
                <a:latin typeface="Bookman Old Style" panose="02050604050505020204" pitchFamily="18" charset="0"/>
              </a:rPr>
              <a:t>en </a:t>
            </a:r>
            <a:r>
              <a:rPr lang="es-CO" sz="2400" dirty="0" smtClean="0">
                <a:latin typeface="Bookman Old Style" panose="02050604050505020204" pitchFamily="18" charset="0"/>
              </a:rPr>
              <a:t>ETCR (septiembre </a:t>
            </a:r>
            <a:r>
              <a:rPr lang="es-CO" sz="2400" dirty="0">
                <a:latin typeface="Bookman Old Style" panose="02050604050505020204" pitchFamily="18" charset="0"/>
              </a:rPr>
              <a:t>de 2018 y abril de </a:t>
            </a:r>
            <a:r>
              <a:rPr lang="es-CO" sz="2400" dirty="0" smtClean="0">
                <a:latin typeface="Bookman Old Style" panose="02050604050505020204" pitchFamily="18" charset="0"/>
              </a:rPr>
              <a:t>2019)</a:t>
            </a:r>
          </a:p>
          <a:p>
            <a:pPr fontAlgn="auto">
              <a:spcBef>
                <a:spcPts val="1200"/>
              </a:spcBef>
              <a:spcAft>
                <a:spcPts val="1200"/>
              </a:spcAft>
            </a:pPr>
            <a:r>
              <a:rPr lang="es-CO" sz="2400" dirty="0" smtClean="0">
                <a:latin typeface="Bookman Old Style" panose="02050604050505020204" pitchFamily="18" charset="0"/>
              </a:rPr>
              <a:t>Un encuentro nacional (mayo de 2019).</a:t>
            </a:r>
          </a:p>
          <a:p>
            <a:pPr fontAlgn="auto">
              <a:spcBef>
                <a:spcPts val="1200"/>
              </a:spcBef>
              <a:spcAft>
                <a:spcPts val="1200"/>
              </a:spcAft>
            </a:pPr>
            <a:r>
              <a:rPr lang="es-CO" sz="2400" dirty="0" smtClean="0">
                <a:latin typeface="Bookman Old Style" panose="02050604050505020204" pitchFamily="18" charset="0"/>
              </a:rPr>
              <a:t>Análisis preliminar de los PNRRI (abril-septiembre de 2019)</a:t>
            </a:r>
          </a:p>
          <a:p>
            <a:pPr fontAlgn="auto">
              <a:spcBef>
                <a:spcPts val="1200"/>
              </a:spcBef>
              <a:spcAft>
                <a:spcPts val="1200"/>
              </a:spcAft>
            </a:pPr>
            <a:r>
              <a:rPr lang="es-CO" sz="2400" dirty="0" smtClean="0">
                <a:latin typeface="Bookman Old Style" panose="02050604050505020204" pitchFamily="18" charset="0"/>
              </a:rPr>
              <a:t>Hacia Foco temático de expertos sobre los PNRRI (octubre de 2019)</a:t>
            </a:r>
          </a:p>
          <a:p>
            <a:pPr fontAlgn="auto">
              <a:spcBef>
                <a:spcPts val="1200"/>
              </a:spcBef>
              <a:spcAft>
                <a:spcPts val="1200"/>
              </a:spcAft>
            </a:pPr>
            <a:r>
              <a:rPr lang="es-CO" sz="2400" dirty="0" smtClean="0">
                <a:latin typeface="Bookman Old Style" panose="02050604050505020204" pitchFamily="18" charset="0"/>
              </a:rPr>
              <a:t>Propuestas de política pública (desde abajo)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99" y="1897948"/>
            <a:ext cx="3397151" cy="30055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582" y="5400253"/>
            <a:ext cx="3541167" cy="25635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751" y="1007765"/>
            <a:ext cx="1816765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3330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524943" y="935757"/>
            <a:ext cx="8818222" cy="94225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5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3200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¿Qué hemos logrado?</a:t>
            </a:r>
            <a:endParaRPr lang="es-ES" sz="3200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1308919" y="1733252"/>
            <a:ext cx="5688632" cy="697936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03124" indent="-30312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7288" indent="-272811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412" indent="-272811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3536" indent="-23239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659" indent="-23239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783" indent="-23239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865" indent="-202082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24989" indent="-202082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8112" indent="-202082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dirty="0"/>
              <a:t>P</a:t>
            </a:r>
            <a:r>
              <a:rPr lang="es-ES" sz="2400" dirty="0" smtClean="0"/>
              <a:t>ropuesta </a:t>
            </a:r>
            <a:r>
              <a:rPr lang="es-ES" sz="2400" dirty="0"/>
              <a:t>de educación superior para la paz desde la Universidad </a:t>
            </a:r>
            <a:r>
              <a:rPr lang="es-ES" sz="2400" dirty="0" smtClean="0"/>
              <a:t>Nacional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CO" sz="2400" dirty="0" smtClean="0"/>
              <a:t>Una </a:t>
            </a:r>
            <a:r>
              <a:rPr lang="es-CO" sz="2400" dirty="0"/>
              <a:t>estrategia de </a:t>
            </a:r>
            <a:r>
              <a:rPr lang="es-CO" sz="2400" dirty="0" smtClean="0"/>
              <a:t>comunicación multimodal usada por universidades y organizaciones sociales (¿y tomadores de decisión?)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dirty="0" smtClean="0"/>
              <a:t>Fortalecimiento y </a:t>
            </a:r>
            <a:r>
              <a:rPr lang="es-ES" sz="2400" dirty="0"/>
              <a:t>articulación de liderazgos locales y </a:t>
            </a:r>
            <a:r>
              <a:rPr lang="es-ES" sz="2400" dirty="0" smtClean="0"/>
              <a:t>regionales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dirty="0"/>
              <a:t>Alianza de universidades y organizaciones sociales en salud para la paz "Red </a:t>
            </a:r>
            <a:r>
              <a:rPr lang="es-ES" sz="2400" dirty="0" err="1"/>
              <a:t>Saludpaz</a:t>
            </a:r>
            <a:r>
              <a:rPr lang="es-ES" sz="2400" dirty="0"/>
              <a:t>" </a:t>
            </a:r>
            <a:r>
              <a:rPr lang="es-ES" sz="2400" dirty="0" smtClean="0"/>
              <a:t>fortalecida.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dirty="0"/>
              <a:t>Balance de experiencia relacionadas con el punto 1.3 del Acuerdo </a:t>
            </a:r>
            <a:r>
              <a:rPr lang="es-ES" sz="2400" dirty="0" smtClean="0"/>
              <a:t>Final</a:t>
            </a:r>
            <a:r>
              <a:rPr lang="es-ES" sz="2400" dirty="0" smtClean="0"/>
              <a:t>.</a:t>
            </a:r>
          </a:p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2400" dirty="0" smtClean="0"/>
              <a:t>Conciencia de la profunda divergencia entre “enfoque territorial” hegemónico y complejos procesos de </a:t>
            </a:r>
            <a:r>
              <a:rPr lang="es-ES" sz="2400" dirty="0" err="1" smtClean="0"/>
              <a:t>territorialización</a:t>
            </a:r>
            <a:r>
              <a:rPr lang="es-ES" sz="2400" dirty="0" smtClean="0"/>
              <a:t> en el país que distancian las políticas públicas de la realidad colombiana</a:t>
            </a:r>
          </a:p>
          <a:p>
            <a:pPr fontAlgn="auto">
              <a:spcBef>
                <a:spcPts val="1200"/>
              </a:spcBef>
              <a:spcAft>
                <a:spcPts val="1200"/>
              </a:spcAft>
            </a:pPr>
            <a:endParaRPr lang="es-CO" sz="2400" dirty="0" smtClean="0">
              <a:latin typeface="Bookman Old Style" panose="020506040505050202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285583" y="5378450"/>
            <a:ext cx="35411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hlinkClick r:id="rId2"/>
              </a:rPr>
              <a:t>http://www.redsaludpaz.org/sp/pags/index.cfm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527" y="2699953"/>
            <a:ext cx="4045223" cy="25202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751" y="1007765"/>
            <a:ext cx="1816765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8063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58200" y="878210"/>
            <a:ext cx="7826199" cy="468804"/>
          </a:xfrm>
          <a:prstGeom prst="rect">
            <a:avLst/>
          </a:prstGeom>
        </p:spPr>
        <p:txBody>
          <a:bodyPr vert="horz" lIns="108267" tIns="54134" rIns="108267" bIns="54134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131" dirty="0">
                <a:solidFill>
                  <a:srgbClr val="172B7E"/>
                </a:solidFill>
                <a:latin typeface="Ancizar Serif Extrabold" panose="020A0902070300000003" pitchFamily="18" charset="0"/>
                <a:cs typeface="Ancizar Sans Extrabold"/>
              </a:rPr>
              <a:t>ENCUENTROS REGIONALES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41432" y="1347015"/>
            <a:ext cx="9326782" cy="286879"/>
          </a:xfrm>
          <a:prstGeom prst="rect">
            <a:avLst/>
          </a:prstGeom>
        </p:spPr>
        <p:txBody>
          <a:bodyPr vert="horz" lIns="108267" tIns="54134" rIns="108267" bIns="54134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1658" spc="355" dirty="0">
                <a:solidFill>
                  <a:srgbClr val="172B7E"/>
                </a:solidFill>
                <a:latin typeface="Ancizar Sans" panose="020B0602040300000003" pitchFamily="34" charset="0"/>
                <a:cs typeface="Ancizar Serif"/>
              </a:rPr>
              <a:t>SEIS ENCUENTROS</a:t>
            </a:r>
            <a:endParaRPr lang="es-ES" sz="1658" spc="355" dirty="0">
              <a:solidFill>
                <a:srgbClr val="172B7E"/>
              </a:solidFill>
              <a:latin typeface="Ancizar Sans" panose="020B0602040300000003" pitchFamily="34" charset="0"/>
              <a:cs typeface="Ancizar Serif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722670" y="7282849"/>
            <a:ext cx="3597506" cy="2879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947" dirty="0">
                <a:solidFill>
                  <a:schemeClr val="tx1">
                    <a:lumMod val="75000"/>
                    <a:lumOff val="25000"/>
                  </a:schemeClr>
                </a:solidFill>
                <a:latin typeface="Ancizar Sans Thin"/>
                <a:cs typeface="Ancizar Sans Thin"/>
              </a:rPr>
              <a:t>Subregiones PDET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603024" y="2417169"/>
          <a:ext cx="2553444" cy="9937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53444"/>
              </a:tblGrid>
              <a:tr h="613516">
                <a:tc>
                  <a:txBody>
                    <a:bodyPr/>
                    <a:lstStyle/>
                    <a:p>
                      <a:pPr algn="ctr"/>
                      <a:r>
                        <a:rPr lang="es-CO" sz="1700" b="0" dirty="0" smtClean="0">
                          <a:latin typeface="Ancizar Sans" panose="020B0602040300000003"/>
                        </a:rPr>
                        <a:t>29 de noviembre, 2018</a:t>
                      </a:r>
                      <a:endParaRPr lang="es-CO" sz="1700" b="0" dirty="0">
                        <a:latin typeface="Ancizar Sans" panose="020B0602040300000003"/>
                      </a:endParaRPr>
                    </a:p>
                  </a:txBody>
                  <a:tcPr marL="108267" marR="108267" marT="54134" marB="54134"/>
                </a:tc>
              </a:tr>
              <a:tr h="360892">
                <a:tc>
                  <a:txBody>
                    <a:bodyPr/>
                    <a:lstStyle/>
                    <a:p>
                      <a:pPr algn="ctr"/>
                      <a:r>
                        <a:rPr lang="es-CO" sz="1700" dirty="0" smtClean="0">
                          <a:latin typeface="Ancizar Sans" panose="020B0602040300000003"/>
                        </a:rPr>
                        <a:t>Popayán, Cauca</a:t>
                      </a:r>
                      <a:endParaRPr lang="es-CO" sz="1700" dirty="0">
                        <a:latin typeface="Ancizar Sans" panose="020B0602040300000003"/>
                      </a:endParaRPr>
                    </a:p>
                  </a:txBody>
                  <a:tcPr marL="108267" marR="108267" marT="54134" marB="54134"/>
                </a:tc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/>
          </p:nvPr>
        </p:nvGraphicFramePr>
        <p:xfrm>
          <a:off x="435462" y="6029691"/>
          <a:ext cx="2968184" cy="9937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68184"/>
              </a:tblGrid>
              <a:tr h="360892">
                <a:tc>
                  <a:txBody>
                    <a:bodyPr/>
                    <a:lstStyle/>
                    <a:p>
                      <a:pPr algn="ctr"/>
                      <a:r>
                        <a:rPr lang="es-CO" sz="1700" dirty="0" smtClean="0">
                          <a:latin typeface="Ancizar Sans" panose="020B0602040300000003"/>
                        </a:rPr>
                        <a:t>3 y 4 de diciembre, 2018</a:t>
                      </a:r>
                      <a:endParaRPr lang="es-CO" sz="1700" b="0" dirty="0">
                        <a:latin typeface="Ancizar Sans" panose="020B0602040300000003"/>
                      </a:endParaRPr>
                    </a:p>
                  </a:txBody>
                  <a:tcPr marL="108267" marR="108267" marT="54134" marB="54134"/>
                </a:tc>
              </a:tr>
              <a:tr h="613516">
                <a:tc>
                  <a:txBody>
                    <a:bodyPr/>
                    <a:lstStyle/>
                    <a:p>
                      <a:pPr algn="ctr"/>
                      <a:r>
                        <a:rPr lang="es-CO" sz="1700" dirty="0" smtClean="0">
                          <a:latin typeface="Ancizar Sans" panose="020B0602040300000003"/>
                        </a:rPr>
                        <a:t>La</a:t>
                      </a:r>
                      <a:r>
                        <a:rPr lang="es-CO" sz="1700" baseline="0" dirty="0" smtClean="0">
                          <a:latin typeface="Ancizar Sans" panose="020B0602040300000003"/>
                        </a:rPr>
                        <a:t> Paz, Cesar</a:t>
                      </a:r>
                    </a:p>
                    <a:p>
                      <a:pPr algn="ctr"/>
                      <a:r>
                        <a:rPr lang="es-CO" sz="1700" baseline="0" dirty="0" smtClean="0">
                          <a:latin typeface="Ancizar Sans" panose="020B0602040300000003"/>
                        </a:rPr>
                        <a:t>ETCR - Tierragrata</a:t>
                      </a:r>
                      <a:endParaRPr lang="es-CO" sz="1700" dirty="0">
                        <a:latin typeface="Ancizar Sans" panose="020B0602040300000003"/>
                      </a:endParaRPr>
                    </a:p>
                  </a:txBody>
                  <a:tcPr marL="108267" marR="108267" marT="54134" marB="54134"/>
                </a:tc>
              </a:tr>
            </a:tbl>
          </a:graphicData>
        </a:graphic>
      </p:graphicFrame>
      <p:graphicFrame>
        <p:nvGraphicFramePr>
          <p:cNvPr id="21" name="Tabla 20"/>
          <p:cNvGraphicFramePr>
            <a:graphicFrameLocks noGrp="1"/>
          </p:cNvGraphicFramePr>
          <p:nvPr>
            <p:extLst/>
          </p:nvPr>
        </p:nvGraphicFramePr>
        <p:xfrm>
          <a:off x="603024" y="4167444"/>
          <a:ext cx="2553444" cy="9937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53444"/>
              </a:tblGrid>
              <a:tr h="613516">
                <a:tc>
                  <a:txBody>
                    <a:bodyPr/>
                    <a:lstStyle/>
                    <a:p>
                      <a:pPr algn="ctr"/>
                      <a:r>
                        <a:rPr lang="es-CO" sz="1700" dirty="0" smtClean="0">
                          <a:latin typeface="Ancizar Sans" panose="020B0602040300000003"/>
                        </a:rPr>
                        <a:t>30 de noviembre, 2018</a:t>
                      </a:r>
                      <a:endParaRPr lang="es-CO" sz="1700" b="0" dirty="0">
                        <a:latin typeface="Ancizar Sans" panose="020B0602040300000003"/>
                      </a:endParaRPr>
                    </a:p>
                  </a:txBody>
                  <a:tcPr marL="108267" marR="108267" marT="54134" marB="54134"/>
                </a:tc>
              </a:tr>
              <a:tr h="360892">
                <a:tc>
                  <a:txBody>
                    <a:bodyPr/>
                    <a:lstStyle/>
                    <a:p>
                      <a:pPr algn="ctr"/>
                      <a:r>
                        <a:rPr lang="es-CO" sz="1700" dirty="0" smtClean="0">
                          <a:latin typeface="Ancizar Sans" panose="020B0602040300000003"/>
                        </a:rPr>
                        <a:t>Buga, Valle del Cauca</a:t>
                      </a:r>
                      <a:endParaRPr lang="es-CO" sz="1700" dirty="0">
                        <a:latin typeface="Ancizar Sans" panose="020B0602040300000003"/>
                      </a:endParaRPr>
                    </a:p>
                  </a:txBody>
                  <a:tcPr marL="108267" marR="108267" marT="54134" marB="54134"/>
                </a:tc>
              </a:tr>
            </a:tbl>
          </a:graphicData>
        </a:graphic>
      </p:graphicFrame>
      <p:graphicFrame>
        <p:nvGraphicFramePr>
          <p:cNvPr id="22" name="Tabla 21"/>
          <p:cNvGraphicFramePr>
            <a:graphicFrameLocks noGrp="1"/>
          </p:cNvGraphicFramePr>
          <p:nvPr>
            <p:extLst/>
          </p:nvPr>
        </p:nvGraphicFramePr>
        <p:xfrm>
          <a:off x="7812792" y="2436020"/>
          <a:ext cx="2553444" cy="7346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53444"/>
              </a:tblGrid>
              <a:tr h="360892">
                <a:tc>
                  <a:txBody>
                    <a:bodyPr/>
                    <a:lstStyle/>
                    <a:p>
                      <a:pPr algn="ctr"/>
                      <a:r>
                        <a:rPr lang="es-CO" sz="1700" dirty="0" smtClean="0">
                          <a:latin typeface="Ancizar Sans" panose="020B0602040300000003"/>
                        </a:rPr>
                        <a:t>14</a:t>
                      </a:r>
                      <a:r>
                        <a:rPr lang="es-CO" sz="1700" baseline="0" dirty="0" smtClean="0">
                          <a:latin typeface="Ancizar Sans" panose="020B0602040300000003"/>
                        </a:rPr>
                        <a:t> de marzo</a:t>
                      </a:r>
                      <a:r>
                        <a:rPr lang="es-CO" sz="1700" dirty="0" smtClean="0">
                          <a:latin typeface="Ancizar Sans" panose="020B0602040300000003"/>
                        </a:rPr>
                        <a:t>, 2019</a:t>
                      </a:r>
                      <a:endParaRPr lang="es-CO" sz="1700" b="0" dirty="0">
                        <a:latin typeface="Ancizar Sans" panose="020B0602040300000003"/>
                      </a:endParaRPr>
                    </a:p>
                  </a:txBody>
                  <a:tcPr marL="108267" marR="108267" marT="54134" marB="54134"/>
                </a:tc>
              </a:tr>
              <a:tr h="360892">
                <a:tc>
                  <a:txBody>
                    <a:bodyPr/>
                    <a:lstStyle/>
                    <a:p>
                      <a:pPr algn="ctr"/>
                      <a:r>
                        <a:rPr lang="es-CO" sz="1700" dirty="0" smtClean="0">
                          <a:latin typeface="Ancizar Sans" panose="020B0602040300000003"/>
                        </a:rPr>
                        <a:t>Florencia,</a:t>
                      </a:r>
                      <a:r>
                        <a:rPr lang="es-CO" sz="1700" baseline="0" dirty="0" smtClean="0">
                          <a:latin typeface="Ancizar Sans" panose="020B0602040300000003"/>
                        </a:rPr>
                        <a:t> Caquetá</a:t>
                      </a:r>
                      <a:endParaRPr lang="es-CO" sz="1700" dirty="0">
                        <a:latin typeface="Ancizar Sans" panose="020B0602040300000003"/>
                      </a:endParaRPr>
                    </a:p>
                  </a:txBody>
                  <a:tcPr marL="108267" marR="108267" marT="54134" marB="54134"/>
                </a:tc>
              </a:tr>
            </a:tbl>
          </a:graphicData>
        </a:graphic>
      </p:graphicFrame>
      <p:graphicFrame>
        <p:nvGraphicFramePr>
          <p:cNvPr id="23" name="Tabla 22"/>
          <p:cNvGraphicFramePr>
            <a:graphicFrameLocks noGrp="1"/>
          </p:cNvGraphicFramePr>
          <p:nvPr>
            <p:extLst/>
          </p:nvPr>
        </p:nvGraphicFramePr>
        <p:xfrm>
          <a:off x="7812792" y="6112694"/>
          <a:ext cx="2553444" cy="7346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53444"/>
              </a:tblGrid>
              <a:tr h="360892">
                <a:tc>
                  <a:txBody>
                    <a:bodyPr/>
                    <a:lstStyle/>
                    <a:p>
                      <a:pPr algn="ctr"/>
                      <a:r>
                        <a:rPr lang="es-CO" sz="1700" dirty="0" smtClean="0">
                          <a:latin typeface="Ancizar Sans" panose="020B0602040300000003"/>
                        </a:rPr>
                        <a:t>5</a:t>
                      </a:r>
                      <a:r>
                        <a:rPr lang="es-CO" sz="1700" baseline="0" dirty="0" smtClean="0">
                          <a:latin typeface="Ancizar Sans" panose="020B0602040300000003"/>
                        </a:rPr>
                        <a:t> y 6 de abril,</a:t>
                      </a:r>
                      <a:r>
                        <a:rPr lang="es-CO" sz="1700" dirty="0" smtClean="0">
                          <a:latin typeface="Ancizar Sans" panose="020B0602040300000003"/>
                        </a:rPr>
                        <a:t> 2019</a:t>
                      </a:r>
                      <a:endParaRPr lang="es-CO" sz="1700" b="0" dirty="0">
                        <a:latin typeface="Ancizar Sans" panose="020B0602040300000003"/>
                      </a:endParaRPr>
                    </a:p>
                  </a:txBody>
                  <a:tcPr marL="108267" marR="108267" marT="54134" marB="54134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360892">
                <a:tc>
                  <a:txBody>
                    <a:bodyPr/>
                    <a:lstStyle/>
                    <a:p>
                      <a:pPr algn="ctr"/>
                      <a:r>
                        <a:rPr lang="es-CO" sz="1700" dirty="0" smtClean="0">
                          <a:latin typeface="Ancizar Sans" panose="020B0602040300000003"/>
                        </a:rPr>
                        <a:t>Quibdó,</a:t>
                      </a:r>
                      <a:r>
                        <a:rPr lang="es-CO" sz="1700" baseline="0" dirty="0" smtClean="0">
                          <a:latin typeface="Ancizar Sans" panose="020B0602040300000003"/>
                        </a:rPr>
                        <a:t> Chocó</a:t>
                      </a:r>
                      <a:endParaRPr lang="es-CO" sz="1700" dirty="0">
                        <a:latin typeface="Ancizar Sans" panose="020B0602040300000003"/>
                      </a:endParaRPr>
                    </a:p>
                  </a:txBody>
                  <a:tcPr marL="108267" marR="108267" marT="54134" marB="54134"/>
                </a:tc>
              </a:tr>
            </a:tbl>
          </a:graphicData>
        </a:graphic>
      </p:graphicFrame>
      <p:graphicFrame>
        <p:nvGraphicFramePr>
          <p:cNvPr id="24" name="Tabla 23"/>
          <p:cNvGraphicFramePr>
            <a:graphicFrameLocks noGrp="1"/>
          </p:cNvGraphicFramePr>
          <p:nvPr>
            <p:extLst/>
          </p:nvPr>
        </p:nvGraphicFramePr>
        <p:xfrm>
          <a:off x="7812792" y="4186295"/>
          <a:ext cx="2553444" cy="7346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53444"/>
              </a:tblGrid>
              <a:tr h="360892">
                <a:tc>
                  <a:txBody>
                    <a:bodyPr/>
                    <a:lstStyle/>
                    <a:p>
                      <a:pPr algn="ctr"/>
                      <a:r>
                        <a:rPr lang="es-CO" sz="1700" dirty="0" smtClean="0">
                          <a:latin typeface="Ancizar Sans" panose="020B0602040300000003"/>
                        </a:rPr>
                        <a:t>21 de</a:t>
                      </a:r>
                      <a:r>
                        <a:rPr lang="es-CO" sz="1700" baseline="0" dirty="0" smtClean="0">
                          <a:latin typeface="Ancizar Sans" panose="020B0602040300000003"/>
                        </a:rPr>
                        <a:t> marzo</a:t>
                      </a:r>
                      <a:r>
                        <a:rPr lang="es-CO" sz="1700" dirty="0" smtClean="0">
                          <a:latin typeface="Ancizar Sans" panose="020B0602040300000003"/>
                        </a:rPr>
                        <a:t>, 2019</a:t>
                      </a:r>
                      <a:endParaRPr lang="es-CO" sz="1700" b="0" dirty="0">
                        <a:latin typeface="Ancizar Sans" panose="020B0602040300000003"/>
                      </a:endParaRPr>
                    </a:p>
                  </a:txBody>
                  <a:tcPr marL="108267" marR="108267" marT="54134" marB="54134"/>
                </a:tc>
              </a:tr>
              <a:tr h="360892">
                <a:tc>
                  <a:txBody>
                    <a:bodyPr/>
                    <a:lstStyle/>
                    <a:p>
                      <a:pPr algn="ctr"/>
                      <a:r>
                        <a:rPr lang="es-CO" sz="1700" dirty="0" smtClean="0">
                          <a:latin typeface="Ancizar Sans" panose="020B0602040300000003"/>
                        </a:rPr>
                        <a:t>Apartadó,</a:t>
                      </a:r>
                      <a:r>
                        <a:rPr lang="es-CO" sz="1700" baseline="0" dirty="0" smtClean="0">
                          <a:latin typeface="Ancizar Sans" panose="020B0602040300000003"/>
                        </a:rPr>
                        <a:t> Antioquia </a:t>
                      </a:r>
                      <a:endParaRPr lang="es-CO" sz="1700" dirty="0">
                        <a:latin typeface="Ancizar Sans" panose="020B0602040300000003"/>
                      </a:endParaRPr>
                    </a:p>
                  </a:txBody>
                  <a:tcPr marL="108267" marR="108267" marT="54134" marB="54134"/>
                </a:tc>
              </a:tr>
            </a:tbl>
          </a:graphicData>
        </a:graphic>
      </p:graphicFrame>
      <p:pic>
        <p:nvPicPr>
          <p:cNvPr id="1032" name="Picture 8" descr="Resultado de imagen para pd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3" r="40387"/>
          <a:stretch/>
        </p:blipFill>
        <p:spPr bwMode="auto">
          <a:xfrm>
            <a:off x="3587369" y="1848883"/>
            <a:ext cx="3906458" cy="5506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749079" y="7992541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/>
              <a:t>Encuentro Nacional en la Universidad Nacional de Colombia, Sede Bogotá</a:t>
            </a:r>
            <a:endParaRPr lang="es-CO" sz="24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751" y="1007765"/>
            <a:ext cx="1816765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20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524943" y="935757"/>
            <a:ext cx="8818222" cy="94225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5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3200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¿Qué hemos logrado?</a:t>
            </a:r>
            <a:endParaRPr lang="es-ES" sz="3200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1380927" y="2735957"/>
            <a:ext cx="5616624" cy="4320480"/>
          </a:xfrm>
          <a:prstGeom prst="rect">
            <a:avLst/>
          </a:prstGeom>
        </p:spPr>
        <p:txBody>
          <a:bodyPr>
            <a:normAutofit/>
          </a:bodyPr>
          <a:lstStyle>
            <a:lvl1pPr marL="303124" indent="-30312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7288" indent="-272811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412" indent="-272811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3536" indent="-23239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659" indent="-23239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783" indent="-23239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865" indent="-202082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24989" indent="-202082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8112" indent="-202082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400" dirty="0" smtClean="0"/>
              <a:t>Una gran conclusión:</a:t>
            </a:r>
          </a:p>
          <a:p>
            <a:pPr marL="0" indent="0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400" dirty="0" smtClean="0"/>
              <a:t>Conciencia de la profunda divergencia entre “enfoque territorial” hegemónico que persiste en el modelo de “Estado regulador” impulsor de mercados y los complejos procesos de </a:t>
            </a:r>
            <a:r>
              <a:rPr lang="es-ES" sz="2400" dirty="0" err="1" smtClean="0"/>
              <a:t>territorialización</a:t>
            </a:r>
            <a:r>
              <a:rPr lang="es-ES" sz="2400" dirty="0" smtClean="0"/>
              <a:t> en el país (enormes distancias entre las políticas públicas de la realidad colombiana).</a:t>
            </a:r>
          </a:p>
          <a:p>
            <a:pPr fontAlgn="auto">
              <a:spcBef>
                <a:spcPts val="1200"/>
              </a:spcBef>
              <a:spcAft>
                <a:spcPts val="1200"/>
              </a:spcAft>
            </a:pPr>
            <a:endParaRPr lang="es-CO" sz="2400" dirty="0" smtClean="0">
              <a:latin typeface="Bookman Old Style" panose="020506040505050202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751" y="1007765"/>
            <a:ext cx="1816765" cy="72548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732" y="2136428"/>
            <a:ext cx="2482774" cy="25922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060" y="5418312"/>
            <a:ext cx="2469511" cy="251784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997551" y="4873459"/>
            <a:ext cx="3722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Pactos regionales PND 2018-2022</a:t>
            </a:r>
            <a:endParaRPr lang="es-CO" sz="2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7753367" y="7736106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Diversidad regional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34759607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524943" y="935757"/>
            <a:ext cx="8818222" cy="94225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5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ES" sz="3200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¿Qué no hemos logrado?</a:t>
            </a:r>
            <a:endParaRPr lang="es-ES" sz="3200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1524943" y="2159893"/>
            <a:ext cx="5688632" cy="654657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03124" indent="-30312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7288" indent="-272811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0412" indent="-272811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3536" indent="-23239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659" indent="-23239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19783" indent="-232395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1865" indent="-202082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24989" indent="-202082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8112" indent="-202082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es-CO" sz="2400" dirty="0">
                <a:latin typeface="Bookman Old Style" panose="02050604050505020204" pitchFamily="18" charset="0"/>
              </a:rPr>
              <a:t>Estabilizar un equipo de </a:t>
            </a:r>
            <a:r>
              <a:rPr lang="es-CO" sz="2400" dirty="0" smtClean="0">
                <a:latin typeface="Bookman Old Style" panose="02050604050505020204" pitchFamily="18" charset="0"/>
              </a:rPr>
              <a:t>funcionamiento.</a:t>
            </a:r>
            <a:endParaRPr lang="es-CO" sz="2400" dirty="0">
              <a:latin typeface="Bookman Old Style" panose="02050604050505020204" pitchFamily="18" charset="0"/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es-CO" sz="2400" dirty="0" smtClean="0">
                <a:latin typeface="Bookman Old Style" panose="02050604050505020204" pitchFamily="18" charset="0"/>
              </a:rPr>
              <a:t>Conseguir más recursos (internos y externos).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es-ES" sz="2400" dirty="0">
                <a:latin typeface="Bookman Old Style" panose="02050604050505020204" pitchFamily="18" charset="0"/>
              </a:rPr>
              <a:t>Divulgar más lo que </a:t>
            </a:r>
            <a:r>
              <a:rPr lang="es-ES" sz="2400" dirty="0" smtClean="0">
                <a:latin typeface="Bookman Old Style" panose="02050604050505020204" pitchFamily="18" charset="0"/>
              </a:rPr>
              <a:t>hacemos.</a:t>
            </a:r>
            <a:endParaRPr lang="es-ES" sz="2400" dirty="0">
              <a:latin typeface="Bookman Old Style" panose="02050604050505020204" pitchFamily="18" charset="0"/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es-CO" sz="2400" dirty="0" smtClean="0">
                <a:latin typeface="Bookman Old Style" panose="02050604050505020204" pitchFamily="18" charset="0"/>
              </a:rPr>
              <a:t>Desarrollar estrategia de medios masivos.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es-CO" sz="2400" dirty="0">
                <a:latin typeface="Bookman Old Style" panose="02050604050505020204" pitchFamily="18" charset="0"/>
              </a:rPr>
              <a:t>Realizar investigaciones rápidas y pertinentes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es-CO" sz="2400" dirty="0">
                <a:latin typeface="Bookman Old Style" panose="02050604050505020204" pitchFamily="18" charset="0"/>
              </a:rPr>
              <a:t>Articular procesos de formación de pre y posgrado.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es-CO" sz="2400" dirty="0">
                <a:latin typeface="Bookman Old Style" panose="02050604050505020204" pitchFamily="18" charset="0"/>
              </a:rPr>
              <a:t>Articular otras sedes de la </a:t>
            </a:r>
            <a:r>
              <a:rPr lang="es-CO" sz="2400" dirty="0" err="1" smtClean="0">
                <a:latin typeface="Bookman Old Style" panose="02050604050505020204" pitchFamily="18" charset="0"/>
              </a:rPr>
              <a:t>UNal</a:t>
            </a:r>
            <a:endParaRPr lang="es-CO" sz="2400" dirty="0">
              <a:latin typeface="Bookman Old Style" panose="02050604050505020204" pitchFamily="18" charset="0"/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</a:pPr>
            <a:r>
              <a:rPr lang="es-CO" sz="2400" dirty="0" smtClean="0">
                <a:latin typeface="Bookman Old Style" panose="02050604050505020204" pitchFamily="18" charset="0"/>
              </a:rPr>
              <a:t>Mayor movilización social territorial y nacional para exigir implementación del Acuerdo Final.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751" y="1007765"/>
            <a:ext cx="1816765" cy="72548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575" y="2159893"/>
            <a:ext cx="3613175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710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2">
  <a:themeElements>
    <a:clrScheme name="Personalizado 10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21915</TotalTime>
  <Words>707</Words>
  <Application>Microsoft Office PowerPoint</Application>
  <PresentationFormat>Personalizado</PresentationFormat>
  <Paragraphs>82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3" baseType="lpstr">
      <vt:lpstr>Ancizar Sans</vt:lpstr>
      <vt:lpstr>Ancizar Sans Extrabold</vt:lpstr>
      <vt:lpstr>Ancizar Sans Thin</vt:lpstr>
      <vt:lpstr>Ancizar Serif</vt:lpstr>
      <vt:lpstr>Ancizar Serif Extrabold</vt:lpstr>
      <vt:lpstr>Arial</vt:lpstr>
      <vt:lpstr>Bookman Old Style</vt:lpstr>
      <vt:lpstr>Calibri</vt:lpstr>
      <vt:lpstr>Constantia</vt:lpstr>
      <vt:lpstr>Times New Roman</vt:lpstr>
      <vt:lpstr>Wingdings 2</vt:lpstr>
      <vt:lpstr>Tema2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FACULTAD DE ENFERMERÍA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Nacional de Colombia Facultad de Enfermería</dc:title>
  <dc:creator>SP Y MATERNO INFANTIL</dc:creator>
  <cp:lastModifiedBy>Mario Hernández</cp:lastModifiedBy>
  <cp:revision>2232</cp:revision>
  <cp:lastPrinted>2019-02-01T17:31:01Z</cp:lastPrinted>
  <dcterms:created xsi:type="dcterms:W3CDTF">2001-07-27T12:21:44Z</dcterms:created>
  <dcterms:modified xsi:type="dcterms:W3CDTF">2019-10-02T12:54:06Z</dcterms:modified>
</cp:coreProperties>
</file>